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4"/>
  </p:notesMasterIdLst>
  <p:handoutMasterIdLst>
    <p:handoutMasterId r:id="rId15"/>
  </p:handoutMasterIdLst>
  <p:sldIdLst>
    <p:sldId id="257" r:id="rId5"/>
    <p:sldId id="389" r:id="rId6"/>
    <p:sldId id="384" r:id="rId7"/>
    <p:sldId id="317" r:id="rId8"/>
    <p:sldId id="277" r:id="rId9"/>
    <p:sldId id="392" r:id="rId10"/>
    <p:sldId id="395" r:id="rId11"/>
    <p:sldId id="394" r:id="rId12"/>
    <p:sldId id="39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63" d="100"/>
          <a:sy n="63" d="100"/>
        </p:scale>
        <p:origin x="804" y="76"/>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11/4/2023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777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7848186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04280014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5257051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24227999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41830375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61086860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889897666"/>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824282576"/>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3021996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67849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5590421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91620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2511985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19891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8241992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4747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8272373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r>
              <a:rPr lang="en-US"/>
              <a:t>Tuesday, February 2, 20XX</a:t>
            </a:r>
            <a:endParaRPr lang="en-US" dirty="0"/>
          </a:p>
        </p:txBody>
      </p:sp>
      <p:sp>
        <p:nvSpPr>
          <p:cNvPr id="5" name="Footer Placeholder 3"/>
          <p:cNvSpPr>
            <a:spLocks noGrp="1"/>
          </p:cNvSpPr>
          <p:nvPr>
            <p:ph type="ftr" sz="quarter" idx="11"/>
          </p:nvPr>
        </p:nvSpPr>
        <p:spPr/>
        <p:txBody>
          <a:bodyPr/>
          <a:lstStyle/>
          <a:p>
            <a:r>
              <a:rPr lang="en-US"/>
              <a:t>Sample Footer Text</a:t>
            </a:r>
            <a:endParaRPr lang="en-US" dirty="0"/>
          </a:p>
        </p:txBody>
      </p:sp>
      <p:sp>
        <p:nvSpPr>
          <p:cNvPr id="6"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57644764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Tuesday, February 2, 20XX</a:t>
            </a:r>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3298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r>
              <a:rPr lang="en-US"/>
              <a:t>Tuesday, February 2, 20XX</a:t>
            </a:r>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7683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47299877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8">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99030405"/>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8" r:id="rId22"/>
    <p:sldLayoutId id="2147483734" r:id="rId23"/>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6939280" y="1051551"/>
            <a:ext cx="5019040" cy="2384898"/>
          </a:xfrm>
        </p:spPr>
        <p:txBody>
          <a:bodyPr anchor="b" anchorCtr="0">
            <a:normAutofit/>
          </a:bodyPr>
          <a:lstStyle/>
          <a:p>
            <a:pPr>
              <a:lnSpc>
                <a:spcPct val="107000"/>
              </a:lnSpc>
              <a:spcAft>
                <a:spcPts val="800"/>
              </a:spcAft>
              <a:tabLst>
                <a:tab pos="1073150" algn="l"/>
              </a:tabLst>
            </a:pPr>
            <a:r>
              <a:rPr lang="es-ES" sz="3600" b="1" dirty="0">
                <a:effectLst/>
                <a:latin typeface="Times New Roman" panose="02020603050405020304" pitchFamily="18" charset="0"/>
                <a:ea typeface="Calibri" panose="020F0502020204030204" pitchFamily="34" charset="0"/>
                <a:cs typeface="Arial" panose="020B0604020202020204" pitchFamily="34" charset="0"/>
              </a:rPr>
              <a:t>ZINC DEFICIENCY (PARAKERATOSIS)</a:t>
            </a: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13" b="13"/>
          <a:stretch/>
        </p:blipFill>
        <p:spPr>
          <a:xfrm>
            <a:off x="0" y="0"/>
            <a:ext cx="693928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p:txBody>
          <a:bodyPr>
            <a:normAutofit/>
          </a:bodyPr>
          <a:lstStyle/>
          <a:p>
            <a:r>
              <a:rPr lang="en-US" sz="2400" b="1" dirty="0">
                <a:latin typeface="Times New Roman" panose="02020603050405020304" pitchFamily="18" charset="0"/>
                <a:cs typeface="Times New Roman" panose="02020603050405020304" pitchFamily="18" charset="0"/>
              </a:rPr>
              <a:t>By</a:t>
            </a:r>
          </a:p>
          <a:p>
            <a:r>
              <a:rPr lang="en-US" sz="2400" b="1" dirty="0">
                <a:latin typeface="Times New Roman" panose="02020603050405020304" pitchFamily="18" charset="0"/>
                <a:cs typeface="Times New Roman" panose="02020603050405020304" pitchFamily="18" charset="0"/>
              </a:rPr>
              <a:t>Dr. Hussein </a:t>
            </a:r>
            <a:r>
              <a:rPr lang="en-US" sz="2400" b="1" dirty="0" err="1">
                <a:latin typeface="Times New Roman" panose="02020603050405020304" pitchFamily="18" charset="0"/>
                <a:cs typeface="Times New Roman" panose="02020603050405020304" pitchFamily="18" charset="0"/>
              </a:rPr>
              <a:t>AlNaji</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28142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152082" y="106826"/>
            <a:ext cx="11887836" cy="6100934"/>
          </a:xfrm>
        </p:spPr>
        <p:txBody>
          <a:bodyPr/>
          <a:lstStyle/>
          <a:p>
            <a:pPr algn="just">
              <a:lnSpc>
                <a:spcPct val="150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Etiology </a:t>
            </a:r>
            <a:endParaRPr lang="en-US" sz="18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Ruminants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Bef>
                <a:spcPts val="0"/>
              </a:spcBef>
              <a:spcAft>
                <a:spcPts val="800"/>
              </a:spcAft>
              <a:buFont typeface="+mj-lt"/>
              <a:buAutoNum type="alphaL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 primary zinc deficiency resulting from low dietary zinc in ruminants is rare but does occur.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Many factors influence the availability of zinc from soils, including</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Bef>
                <a:spcPts val="0"/>
              </a:spcBef>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degree of compaction of the soil and the nitrogen and phosphorus concentration.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Bef>
                <a:spcPts val="0"/>
              </a:spcBef>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risk of zinc deficiency increases when soil pH rises above 6.5 and as fertilization with nitrogen and phosphorus increases.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Bef>
                <a:spcPts val="0"/>
              </a:spcBef>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Some legumes contain less zinc than grasses grown on the same soil, and zinc concentration decreases with aging of the plant.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19" name="TextBox 18">
            <a:extLst>
              <a:ext uri="{FF2B5EF4-FFF2-40B4-BE49-F238E27FC236}">
                <a16:creationId xmlns:a16="http://schemas.microsoft.com/office/drawing/2014/main" id="{86FE1C5D-2D49-6914-8065-07B783EED573}"/>
              </a:ext>
            </a:extLst>
          </p:cNvPr>
          <p:cNvSpPr txBox="1"/>
          <p:nvPr/>
        </p:nvSpPr>
        <p:spPr>
          <a:xfrm>
            <a:off x="193041" y="295729"/>
            <a:ext cx="8382000" cy="5409814"/>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	Several factors may deleteriously affect the availability of zinc to ruminants and cause a secondary zinc deficiency. These include </a:t>
            </a: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1-	The consumption of immature grass, which affects digestibility.</a:t>
            </a: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2-	 The feeding of late-cut hay, which may be poorly digestible.</a:t>
            </a: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3-	The presence of excessive dietary sulfur. </a:t>
            </a: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4-	The contamination of silage with soil at harvesting can also affect the digestibility of zinc.</a:t>
            </a:r>
          </a:p>
          <a:p>
            <a:pPr lvl="0" algn="just">
              <a:lnSpc>
                <a:spcPct val="150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88865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2EC89-548E-D551-57C2-5FDC42CB4319}"/>
              </a:ext>
            </a:extLst>
          </p:cNvPr>
          <p:cNvSpPr txBox="1"/>
          <p:nvPr/>
        </p:nvSpPr>
        <p:spPr>
          <a:xfrm>
            <a:off x="172720" y="0"/>
            <a:ext cx="11765280" cy="6886309"/>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PATHOGENESIS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pathogenesis of zinc deficiency is not well understood.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Zinc is a component of the enzyme carbonic anhydrase, which is located in the red blood cells and parietal cells of the stomach, and is related to the transport of respiratory carbon dioxide and the secretion of hydrochloric acid by the gastric mucosa.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Zinc is also associated with RNA function and related to insulin, glucagon, and other hormones.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It also has a role in keratinization, calcification, wound healing, and somatic and sexual development.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Because it has a critical role in nucleic acid and protein metabolism, a deficiency may adversely affect the cell-mediated immune system.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Zinc deficiency impairs vitamin A mobilization from the liver</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AF655ED-4080-D842-C450-7F1B122A72E1}"/>
              </a:ext>
            </a:extLst>
          </p:cNvPr>
          <p:cNvSpPr txBox="1"/>
          <p:nvPr/>
        </p:nvSpPr>
        <p:spPr>
          <a:xfrm>
            <a:off x="203200" y="240159"/>
            <a:ext cx="7741920" cy="5565947"/>
          </a:xfrm>
          <a:prstGeom prst="rect">
            <a:avLst/>
          </a:prstGeom>
          <a:noFill/>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6-	Failure of keratinization resulting in parakeratosis, loss and failure of growth of wool and hair, and lesions of the coronary bands probably reflects the importance of zinc in protein synthesis. </a:t>
            </a:r>
          </a:p>
          <a:p>
            <a:pPr algn="just">
              <a:lnSpc>
                <a:spcPct val="150000"/>
              </a:lnSpc>
            </a:pPr>
            <a:r>
              <a:rPr lang="en-US" sz="2400" dirty="0">
                <a:latin typeface="Times New Roman" panose="02020603050405020304" pitchFamily="18" charset="0"/>
                <a:cs typeface="Times New Roman" panose="02020603050405020304" pitchFamily="18" charset="0"/>
              </a:rPr>
              <a:t>7-	The bones of zinc-deficient ruminants reveal abnormal mineralization and a reduction of zinc concentration in bones and cartilage.</a:t>
            </a:r>
          </a:p>
          <a:p>
            <a:pPr algn="just">
              <a:lnSpc>
                <a:spcPct val="150000"/>
              </a:lnSpc>
            </a:pPr>
            <a:r>
              <a:rPr lang="en-US" sz="2400" dirty="0">
                <a:latin typeface="Times New Roman" panose="02020603050405020304" pitchFamily="18" charset="0"/>
                <a:cs typeface="Times New Roman" panose="02020603050405020304" pitchFamily="18" charset="0"/>
              </a:rPr>
              <a:t>8-	Retarded testicular development occurs in ram lambs, and complete cessation of spermatogenesis suggests impairment of protein synthesis.</a:t>
            </a:r>
          </a:p>
        </p:txBody>
      </p:sp>
    </p:spTree>
    <p:extLst>
      <p:ext uri="{BB962C8B-B14F-4D97-AF65-F5344CB8AC3E}">
        <p14:creationId xmlns:p14="http://schemas.microsoft.com/office/powerpoint/2010/main" val="374028603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E2A1A7-1B7E-5B85-3BDE-7B8293828B83}"/>
              </a:ext>
            </a:extLst>
          </p:cNvPr>
          <p:cNvSpPr>
            <a:spLocks noGrp="1"/>
          </p:cNvSpPr>
          <p:nvPr>
            <p:ph type="sldNum" sz="quarter" idx="12"/>
          </p:nvPr>
        </p:nvSpPr>
        <p:spPr/>
        <p:txBody>
          <a:bodyPr/>
          <a:lstStyle/>
          <a:p>
            <a:fld id="{DBA1B0FB-D917-4C8C-928F-313BD683BF39}" type="slidenum">
              <a:rPr lang="en-US" smtClean="0"/>
              <a:t>6</a:t>
            </a:fld>
            <a:endParaRPr lang="en-US" dirty="0"/>
          </a:p>
        </p:txBody>
      </p:sp>
      <p:sp>
        <p:nvSpPr>
          <p:cNvPr id="6" name="TextBox 5">
            <a:extLst>
              <a:ext uri="{FF2B5EF4-FFF2-40B4-BE49-F238E27FC236}">
                <a16:creationId xmlns:a16="http://schemas.microsoft.com/office/drawing/2014/main" id="{A9EA7D55-6DA5-42E5-8E27-7D2FB9C8671D}"/>
              </a:ext>
            </a:extLst>
          </p:cNvPr>
          <p:cNvSpPr txBox="1"/>
          <p:nvPr/>
        </p:nvSpPr>
        <p:spPr>
          <a:xfrm>
            <a:off x="322329" y="488547"/>
            <a:ext cx="9918951" cy="5326907"/>
          </a:xfrm>
          <a:prstGeom prst="rect">
            <a:avLst/>
          </a:prstGeom>
          <a:noFill/>
        </p:spPr>
        <p:txBody>
          <a:bodyPr wrap="square">
            <a:spAutoFit/>
          </a:bodyPr>
          <a:lstStyle/>
          <a:p>
            <a:pPr indent="457200"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Clinical signs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Ruminants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In the naturally occurring disease in cattle, in severe cases,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parakeratosis and alopecia may affect about 40% of the skin area. The lesions are most marked on the muzzle, vulva, anus, tailhead, ears, backs of the hind legs, </a:t>
            </a:r>
            <a:r>
              <a:rPr lang="en-US" sz="2400" i="1" kern="100" dirty="0" err="1">
                <a:effectLst/>
                <a:latin typeface="Times New Roman" panose="02020603050405020304" pitchFamily="18" charset="0"/>
                <a:ea typeface="Calibri" panose="020F0502020204030204" pitchFamily="34" charset="0"/>
                <a:cs typeface="Arial" panose="020B0604020202020204" pitchFamily="34" charset="0"/>
              </a:rPr>
              <a:t>kneefolds</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 flank, and neck.</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Most animals have below-average body condition and are stunted in growth. After treatment with zinc, improvement is apparent in 1 week and complete in 3 weeks.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9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E0C540-A2AE-A695-645B-F746C9CE7AFF}"/>
              </a:ext>
            </a:extLst>
          </p:cNvPr>
          <p:cNvSpPr>
            <a:spLocks noGrp="1"/>
          </p:cNvSpPr>
          <p:nvPr>
            <p:ph type="sldNum" sz="quarter" idx="12"/>
          </p:nvPr>
        </p:nvSpPr>
        <p:spPr/>
        <p:txBody>
          <a:bodyPr/>
          <a:lstStyle/>
          <a:p>
            <a:fld id="{DBA1B0FB-D917-4C8C-928F-313BD683BF39}" type="slidenum">
              <a:rPr lang="en-US" smtClean="0"/>
              <a:t>7</a:t>
            </a:fld>
            <a:endParaRPr lang="en-US"/>
          </a:p>
        </p:txBody>
      </p:sp>
      <p:sp>
        <p:nvSpPr>
          <p:cNvPr id="6" name="TextBox 5">
            <a:extLst>
              <a:ext uri="{FF2B5EF4-FFF2-40B4-BE49-F238E27FC236}">
                <a16:creationId xmlns:a16="http://schemas.microsoft.com/office/drawing/2014/main" id="{61982ABB-7AA7-EA96-FB61-04B68EA3BD1A}"/>
              </a:ext>
            </a:extLst>
          </p:cNvPr>
          <p:cNvSpPr txBox="1"/>
          <p:nvPr/>
        </p:nvSpPr>
        <p:spPr>
          <a:xfrm>
            <a:off x="264160" y="87543"/>
            <a:ext cx="8371840" cy="5675721"/>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Experimentally produced cases exhibit the following signs: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Poor growth.</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 stiff gait.</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Swelling of the coronets, hocks, and knees.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Soft swelling containing fluid on the anterior aspect of the hind fetlocks.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Alopecia.</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Wrinkling of the skin of the legs, scrotum, and neck and head, especially around the nostrils.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Hemorrhages around the teeth and Ulcers on the dental pad.</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731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6EF197-C5BB-85F1-FB6F-590438448D0F}"/>
              </a:ext>
            </a:extLst>
          </p:cNvPr>
          <p:cNvSpPr>
            <a:spLocks noGrp="1"/>
          </p:cNvSpPr>
          <p:nvPr>
            <p:ph type="sldNum" sz="quarter" idx="12"/>
          </p:nvPr>
        </p:nvSpPr>
        <p:spPr/>
        <p:txBody>
          <a:bodyPr/>
          <a:lstStyle/>
          <a:p>
            <a:fld id="{DBA1B0FB-D917-4C8C-928F-313BD683BF39}" type="slidenum">
              <a:rPr lang="en-US" smtClean="0"/>
              <a:t>8</a:t>
            </a:fld>
            <a:endParaRPr lang="en-US"/>
          </a:p>
        </p:txBody>
      </p:sp>
      <p:sp>
        <p:nvSpPr>
          <p:cNvPr id="6" name="TextBox 5">
            <a:extLst>
              <a:ext uri="{FF2B5EF4-FFF2-40B4-BE49-F238E27FC236}">
                <a16:creationId xmlns:a16="http://schemas.microsoft.com/office/drawing/2014/main" id="{3223AED3-8C20-6BDA-B20D-F87F3D9DB128}"/>
              </a:ext>
            </a:extLst>
          </p:cNvPr>
          <p:cNvSpPr txBox="1"/>
          <p:nvPr/>
        </p:nvSpPr>
        <p:spPr>
          <a:xfrm>
            <a:off x="172720" y="126378"/>
            <a:ext cx="11478260" cy="6188682"/>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Clinical pathology</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Serum zinc concentrations lower than normal.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Necropsy findings Parakeratosis.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Diagnostic confirmation Histology of skin lesions and serum zinc levels.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Treatment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Zinc oxide suspended in olive oil and given IM at a dose of 200 mg of zinc for adult sheep and 50 mg of zinc for lambs will result in a clinical cure within 2 months. </a:t>
            </a:r>
            <a:r>
              <a:rPr lang="en-US" sz="2400" kern="100">
                <a:effectLst/>
                <a:latin typeface="Times New Roman" panose="02020603050405020304" pitchFamily="18" charset="0"/>
                <a:ea typeface="Calibri" panose="020F0502020204030204" pitchFamily="34" charset="0"/>
                <a:cs typeface="Arial" panose="020B0604020202020204" pitchFamily="34" charset="0"/>
              </a:rPr>
              <a:t>The oral administration of zinc at the rate of 250 mg zinc sulfate daily for 4 weeks resulted in a clinical cure of zinc deficiency in goats in 12 to 14 weeks</a:t>
            </a:r>
            <a:endParaRPr lang="en-US" sz="18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82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p:txBody>
          <a:bodyPr/>
          <a:lstStyle/>
          <a:p>
            <a:r>
              <a:rPr lang="en-US" sz="8000" dirty="0">
                <a:latin typeface="Times New Roman" panose="02020603050405020304" pitchFamily="18" charset="0"/>
                <a:cs typeface="Times New Roman" panose="02020603050405020304" pitchFamily="18" charset="0"/>
              </a:rPr>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l="5" r="5"/>
          <a:stretch/>
        </p:blipFill>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l="5" r="5"/>
          <a:stretch/>
        </p:blipFill>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p:txBody>
          <a:bodyPr/>
          <a:lstStyle/>
          <a:p>
            <a:fld id="{DBA1B0FB-D917-4C8C-928F-313BD683BF39}" type="slidenum">
              <a:rPr lang="en-US" smtClean="0"/>
              <a:pPr/>
              <a:t>9</a:t>
            </a:fld>
            <a:endParaRPr lang="en-US"/>
          </a:p>
        </p:txBody>
      </p:sp>
    </p:spTree>
    <p:extLst>
      <p:ext uri="{BB962C8B-B14F-4D97-AF65-F5344CB8AC3E}">
        <p14:creationId xmlns:p14="http://schemas.microsoft.com/office/powerpoint/2010/main" val="3247798845"/>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Ion</Template>
  <TotalTime>349</TotalTime>
  <Words>659</Words>
  <Application>Microsoft Office PowerPoint</Application>
  <PresentationFormat>Widescreen</PresentationFormat>
  <Paragraphs>56</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3</vt:lpstr>
      <vt:lpstr>Ion</vt:lpstr>
      <vt:lpstr>ZINC DEFICIENCY (PARAKERATOSIS)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Pulpy Kidney Disease</dc:title>
  <dc:creator>MA19557</dc:creator>
  <cp:lastModifiedBy>MA19557</cp:lastModifiedBy>
  <cp:revision>8</cp:revision>
  <dcterms:created xsi:type="dcterms:W3CDTF">2022-11-25T20:16:44Z</dcterms:created>
  <dcterms:modified xsi:type="dcterms:W3CDTF">2023-11-03T21:31:02Z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